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9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6" r:id="rId33"/>
    <p:sldId id="287" r:id="rId34"/>
    <p:sldId id="288" r:id="rId35"/>
    <p:sldId id="289" r:id="rId36"/>
    <p:sldId id="292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0d55a600091128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1.xml"/><Relationship Id="rId2" Type="http://schemas.openxmlformats.org/officeDocument/2006/relationships/image" Target="../media/image12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d5fb8514?pid=42a47621e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92b5e028c?sp=1&amp;pid=cd5fb8514&amp;color=0,0,0&amp;vtp=1&amp;bb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①诚伪(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②干扰(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③儒家(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④辕固(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62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⑤畏惧(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⑥阿世(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BD.1_2#92b5e028c?bid=1&amp;pid=cd5fb8514&amp;color=0,0,0&amp;vtp=1"/>
          <p:cNvSpPr/>
          <p:nvPr/>
        </p:nvSpPr>
        <p:spPr>
          <a:xfrm>
            <a:off x="1722312" y="3800803"/>
            <a:ext cx="16557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前提(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提防(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6_AN.2_1#92b5e028c.bracket?pid=cd5fb8514&amp;color=0,0,0&amp;vpa=1&amp;vtp=1&amp;bbb=1"/>
          <p:cNvSpPr/>
          <p:nvPr/>
        </p:nvSpPr>
        <p:spPr>
          <a:xfrm>
            <a:off x="1829467" y="1829774"/>
            <a:ext cx="7715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wěi</a:t>
            </a:r>
            <a:endParaRPr lang="en-US" altLang="zh-CN" sz="2800" dirty="0"/>
          </a:p>
        </p:txBody>
      </p:sp>
      <p:sp>
        <p:nvSpPr>
          <p:cNvPr id="7" name="QB_6_AN.3_1#92b5e028c.bracket?pid=cd5fb8514&amp;color=0,0,0&amp;vpa=2&amp;vtp=1&amp;bbb=1"/>
          <p:cNvSpPr/>
          <p:nvPr/>
        </p:nvSpPr>
        <p:spPr>
          <a:xfrm>
            <a:off x="7292372" y="1829774"/>
            <a:ext cx="7731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8" name="QB_6_AN.4_1#92b5e028c.bracket?pid=cd5fb8514&amp;color=0,0,0&amp;vpa=3&amp;vtp=1&amp;bbb=1"/>
          <p:cNvSpPr/>
          <p:nvPr/>
        </p:nvSpPr>
        <p:spPr>
          <a:xfrm>
            <a:off x="1765967" y="2477474"/>
            <a:ext cx="7143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Rú</a:t>
            </a:r>
            <a:endParaRPr lang="en-US" altLang="zh-CN" sz="2800" dirty="0"/>
          </a:p>
        </p:txBody>
      </p:sp>
      <p:sp>
        <p:nvSpPr>
          <p:cNvPr id="9" name="QB_6_AN.5_1#92b5e028c.bracket?pid=cd5fb8514&amp;color=0,0,0&amp;vpa=4&amp;vtp=1&amp;bbb=1"/>
          <p:cNvSpPr/>
          <p:nvPr/>
        </p:nvSpPr>
        <p:spPr>
          <a:xfrm>
            <a:off x="7254272" y="2477474"/>
            <a:ext cx="1012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0" name="QB_6_AN.6_1#92b5e028c.bracket?pid=cd5fb8514&amp;color=0,0,0&amp;vpa=5&amp;vtp=1&amp;bbb=1"/>
          <p:cNvSpPr/>
          <p:nvPr/>
        </p:nvSpPr>
        <p:spPr>
          <a:xfrm>
            <a:off x="1829467" y="3125174"/>
            <a:ext cx="5762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jù</a:t>
            </a:r>
            <a:endParaRPr lang="en-US" altLang="zh-CN" sz="2800" dirty="0"/>
          </a:p>
        </p:txBody>
      </p:sp>
      <p:sp>
        <p:nvSpPr>
          <p:cNvPr id="11" name="QB_6_AN.7_1#92b5e028c.bracket?pid=cd5fb8514&amp;color=0,0,0&amp;vpa=6&amp;vtp=1"/>
          <p:cNvSpPr/>
          <p:nvPr/>
        </p:nvSpPr>
        <p:spPr>
          <a:xfrm>
            <a:off x="7292372" y="3125174"/>
            <a:ext cx="4159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ē</a:t>
            </a:r>
            <a:endParaRPr lang="en-US" altLang="zh-CN" sz="2800" dirty="0"/>
          </a:p>
        </p:txBody>
      </p:sp>
      <p:sp>
        <p:nvSpPr>
          <p:cNvPr id="12" name="QB_6_AN.8_1#92b5e028c.bracket?pid=cd5fb8514&amp;color=0,0,0&amp;vpa=7&amp;vtp=1"/>
          <p:cNvSpPr/>
          <p:nvPr/>
        </p:nvSpPr>
        <p:spPr>
          <a:xfrm>
            <a:off x="2545430" y="3808423"/>
            <a:ext cx="4762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tí</a:t>
            </a:r>
            <a:endParaRPr lang="en-US" altLang="zh-CN" sz="2800" dirty="0"/>
          </a:p>
        </p:txBody>
      </p:sp>
      <p:sp>
        <p:nvSpPr>
          <p:cNvPr id="13" name="QB_6_AN.9_1#92b5e028c.bracket?pid=cd5fb8514&amp;color=0,0,0&amp;vpa=8&amp;vtp=1"/>
          <p:cNvSpPr/>
          <p:nvPr/>
        </p:nvSpPr>
        <p:spPr>
          <a:xfrm>
            <a:off x="2507330" y="4456123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dī</a:t>
            </a:r>
            <a:endParaRPr lang="en-US" altLang="zh-CN" sz="2800" dirty="0"/>
          </a:p>
        </p:txBody>
      </p:sp>
      <p:sp>
        <p:nvSpPr>
          <p:cNvPr id="16" name="QB_6_BD.1_2#92b5e028c?bid=1&amp;pid=cd5fb8514&amp;color=0,0,0&amp;vtp=1"/>
          <p:cNvSpPr/>
          <p:nvPr/>
        </p:nvSpPr>
        <p:spPr>
          <a:xfrm>
            <a:off x="612649" y="4184343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⑦提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7" name="SystemAddBraceShape"/>
          <p:cNvSpPr/>
          <p:nvPr/>
        </p:nvSpPr>
        <p:spPr>
          <a:xfrm>
            <a:off x="1468312" y="4054803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92b5e028c?sp=1&amp;pid=cd5fb8514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92b5e028c?sp=1&amp;pid=cd5fb8514&amp;color=0,0,0&amp;vtp=1&amp;bbb=1&amp;zzd= 3"/>
          <p:cNvSpPr/>
          <p:nvPr/>
        </p:nvSpPr>
        <p:spPr>
          <a:xfrm>
            <a:off x="69455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1#92b5e028c?sp=1&amp;pid=cd5fb8514&amp;color=0,0,0&amp;vtp=1&amp;bbb=1&amp;zzd= 5"/>
          <p:cNvSpPr/>
          <p:nvPr/>
        </p:nvSpPr>
        <p:spPr>
          <a:xfrm>
            <a:off x="11270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1#92b5e028c?sp=1&amp;pid=cd5fb8514&amp;color=0,0,0&amp;vtp=1&amp;bbb=1&amp;zzd= 5"/>
          <p:cNvSpPr/>
          <p:nvPr/>
        </p:nvSpPr>
        <p:spPr>
          <a:xfrm>
            <a:off x="65899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1_1#92b5e028c?sp=1&amp;pid=cd5fb8514&amp;color=0,0,0&amp;vtp=1&amp;bbb=1&amp;zzd= 7"/>
          <p:cNvSpPr/>
          <p:nvPr/>
        </p:nvSpPr>
        <p:spPr>
          <a:xfrm>
            <a:off x="1482630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1_1#92b5e028c?sp=1&amp;pid=cd5fb8514&amp;color=0,0,0&amp;vtp=1&amp;bbb=1&amp;zzd= 7"/>
          <p:cNvSpPr/>
          <p:nvPr/>
        </p:nvSpPr>
        <p:spPr>
          <a:xfrm>
            <a:off x="6589935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1_2#92b5e028c?bid=1&amp;pid=cd5fb8514&amp;color=0,0,0&amp;vtp=1&amp;zzd= 1"/>
          <p:cNvSpPr/>
          <p:nvPr/>
        </p:nvSpPr>
        <p:spPr>
          <a:xfrm>
            <a:off x="2236694" y="44612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1_2#92b5e028c?bid=1&amp;pid=cd5fb8514&amp;color=0,0,0&amp;vtp=1&amp;zzd= 2"/>
          <p:cNvSpPr/>
          <p:nvPr/>
        </p:nvSpPr>
        <p:spPr>
          <a:xfrm>
            <a:off x="1881094" y="51216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6_BD.1_3#92b5e028c?bid=2&amp;pid=cd5fb8514&amp;color=0,0,0&amp;vtp=1"/>
          <p:cNvSpPr/>
          <p:nvPr/>
        </p:nvSpPr>
        <p:spPr>
          <a:xfrm>
            <a:off x="5976494" y="4184655"/>
            <a:ext cx="8810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6857557" y="4184655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QB_6_BD.1_3#92b5e028c?bid=2&amp;pid=cd5fb8514&amp;color=0,0,0&amp;vtp=1"/>
          <p:cNvSpPr/>
          <p:nvPr/>
        </p:nvSpPr>
        <p:spPr>
          <a:xfrm>
            <a:off x="7128067" y="3986535"/>
            <a:ext cx="237331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易传(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传奇(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27" name="QB_6_BD.1_3#92b5e028c?bid=2&amp;pid=cd5fb8514&amp;color=0,0,0&amp;vtp=1&amp;zzd= 2"/>
          <p:cNvSpPr/>
          <p:nvPr/>
        </p:nvSpPr>
        <p:spPr>
          <a:xfrm>
            <a:off x="7670389" y="461518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1_3#92b5e028c?bid=2&amp;pid=cd5fb8514&amp;color=0,0,0&amp;vtp=1&amp;zzd= 1"/>
          <p:cNvSpPr/>
          <p:nvPr/>
        </p:nvSpPr>
        <p:spPr>
          <a:xfrm>
            <a:off x="7292564" y="52438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QB_6_AN.10_1#92b5e028c.bracket?pid=cd5fb8514&amp;color=0,0,0&amp;vpa=9&amp;vtp=1"/>
          <p:cNvSpPr/>
          <p:nvPr/>
        </p:nvSpPr>
        <p:spPr>
          <a:xfrm>
            <a:off x="7963250" y="4030985"/>
            <a:ext cx="11906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30" name="QB_6_AN.11_1#92b5e028c.bracket?pid=cd5fb8514&amp;color=0,0,0&amp;vpa=10&amp;vtp=1"/>
          <p:cNvSpPr/>
          <p:nvPr/>
        </p:nvSpPr>
        <p:spPr>
          <a:xfrm>
            <a:off x="7963250" y="4659635"/>
            <a:ext cx="11906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chu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29" grpId="0" animBg="1" build="p"/>
      <p:bldP spid="3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1468579c7?sp=1&amp;pid=cd5fb8514&amp;color=0,0,0&amp;vtp=1&amp;bt=1&amp;bbb=1"/>
          <p:cNvSpPr/>
          <p:nvPr/>
        </p:nvSpPr>
        <p:spPr>
          <a:xfrm>
            <a:off x="612648" y="468000"/>
            <a:ext cx="109636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</p:txBody>
      </p:sp>
      <p:sp>
        <p:nvSpPr>
          <p:cNvPr id="3" name="QB_6_BD.12_2#1468579c7?bid=3&amp;pid=cd5fb8514&amp;color=0,0,0&amp;vtp=1"/>
          <p:cNvSpPr/>
          <p:nvPr/>
        </p:nvSpPr>
        <p:spPr>
          <a:xfrm>
            <a:off x="1074612" y="1616154"/>
            <a:ext cx="2012950" cy="22352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sǔn(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)益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xūn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yǔn(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)落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yǔn(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)身</a:t>
            </a:r>
            <a:endParaRPr lang="en-US" altLang="zh-CN" sz="2800" dirty="0"/>
          </a:p>
        </p:txBody>
      </p:sp>
      <p:sp>
        <p:nvSpPr>
          <p:cNvPr id="4" name="QB_6_BD.12_3#1468579c7?bid=4&amp;pid=cd5fb8514&amp;color=0,0,0&amp;vtp=1"/>
          <p:cNvSpPr/>
          <p:nvPr/>
        </p:nvSpPr>
        <p:spPr>
          <a:xfrm>
            <a:off x="1366712" y="3863927"/>
            <a:ext cx="2347913" cy="11176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尊chónɡ(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AN.13_1#1468579c7.bracket?pid=cd5fb8514&amp;color=0,0,0&amp;vpa=11&amp;vtp=1"/>
          <p:cNvSpPr/>
          <p:nvPr/>
        </p:nvSpPr>
        <p:spPr>
          <a:xfrm>
            <a:off x="1705644" y="1628727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损</a:t>
            </a:r>
            <a:endParaRPr lang="en-US" altLang="zh-CN" sz="2800" dirty="0"/>
          </a:p>
        </p:txBody>
      </p:sp>
      <p:sp>
        <p:nvSpPr>
          <p:cNvPr id="6" name="QB_6_AN.14_1#1468579c7.bracket?pid=cd5fb8514&amp;color=0,0,0&amp;vpa=12&amp;vtp=1"/>
          <p:cNvSpPr/>
          <p:nvPr/>
        </p:nvSpPr>
        <p:spPr>
          <a:xfrm>
            <a:off x="2100930" y="2187527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勋</a:t>
            </a:r>
            <a:endParaRPr lang="en-US" altLang="zh-CN" sz="2800" dirty="0"/>
          </a:p>
        </p:txBody>
      </p:sp>
      <p:sp>
        <p:nvSpPr>
          <p:cNvPr id="7" name="QB_6_AN.15_1#1468579c7.bracket?pid=cd5fb8514&amp;color=0,0,0&amp;vpa=13&amp;vtp=1"/>
          <p:cNvSpPr/>
          <p:nvPr/>
        </p:nvSpPr>
        <p:spPr>
          <a:xfrm>
            <a:off x="1745330" y="2746327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陨</a:t>
            </a:r>
            <a:endParaRPr lang="en-US" altLang="zh-CN" sz="2800" dirty="0"/>
          </a:p>
        </p:txBody>
      </p:sp>
      <p:sp>
        <p:nvSpPr>
          <p:cNvPr id="8" name="QB_6_AN.16_1#1468579c7.bracket?pid=cd5fb8514&amp;color=0,0,0&amp;vpa=14&amp;vtp=1"/>
          <p:cNvSpPr/>
          <p:nvPr/>
        </p:nvSpPr>
        <p:spPr>
          <a:xfrm>
            <a:off x="1745330" y="3305127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殒</a:t>
            </a:r>
            <a:endParaRPr lang="en-US" altLang="zh-CN" sz="2800" dirty="0"/>
          </a:p>
        </p:txBody>
      </p:sp>
      <p:sp>
        <p:nvSpPr>
          <p:cNvPr id="9" name="QB_6_AN.17_1#1468579c7.bracket?pid=cd5fb8514&amp;color=0,0,0&amp;vpa=15&amp;vtp=1"/>
          <p:cNvSpPr/>
          <p:nvPr/>
        </p:nvSpPr>
        <p:spPr>
          <a:xfrm>
            <a:off x="2727994" y="3876500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</a:t>
            </a:r>
            <a:endParaRPr lang="en-US" altLang="zh-CN" sz="2800" dirty="0"/>
          </a:p>
        </p:txBody>
      </p:sp>
      <p:sp>
        <p:nvSpPr>
          <p:cNvPr id="10" name="QB_6_AN.18_1#1468579c7.bracket?pid=cd5fb8514&amp;color=0,0,0&amp;vpa=16&amp;vtp=1"/>
          <p:cNvSpPr/>
          <p:nvPr/>
        </p:nvSpPr>
        <p:spPr>
          <a:xfrm>
            <a:off x="2273969" y="4435300"/>
            <a:ext cx="615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祟</a:t>
            </a: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757112" y="1870154"/>
            <a:ext cx="165100" cy="1803908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2_3#1468579c7?bid=4&amp;pid=cd5fb8514&amp;color=0,0,0&amp;vtp=1"/>
          <p:cNvSpPr/>
          <p:nvPr/>
        </p:nvSpPr>
        <p:spPr>
          <a:xfrm>
            <a:off x="612649" y="4200541"/>
            <a:ext cx="525463" cy="558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28000"/>
              </a:lnSpc>
            </a:pPr>
            <a:endParaRPr lang="en-US" altLang="zh-CN" sz="2800" dirty="0"/>
          </a:p>
        </p:txBody>
      </p:sp>
      <p:sp>
        <p:nvSpPr>
          <p:cNvPr id="14" name="SystemAddBraceShape"/>
          <p:cNvSpPr/>
          <p:nvPr/>
        </p:nvSpPr>
        <p:spPr>
          <a:xfrm>
            <a:off x="1112712" y="4117927"/>
            <a:ext cx="76200" cy="71145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746295d01?pid=cd5fb8514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20_1#d835ff7f7?sp=1&amp;pid=746295d01&amp;color=0,0,0&amp;vtp=1&amp;bbb=1"/>
          <p:cNvSpPr/>
          <p:nvPr/>
        </p:nvSpPr>
        <p:spPr>
          <a:xfrm>
            <a:off x="612648" y="109939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曲解·误解</a:t>
            </a:r>
            <a:endParaRPr lang="en-US" altLang="zh-CN" sz="2800" dirty="0"/>
          </a:p>
        </p:txBody>
      </p:sp>
      <p:pic>
        <p:nvPicPr>
          <p:cNvPr id="4" name="QB_7_BD.20_1#d835ff7f7?pid=746295d01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96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20_2#d835ff7f7?pid=746295d01&amp;color=0,0,0&amp;vtp=1&amp;bbb=1&amp;hb=1"/>
          <p:cNvSpPr/>
          <p:nvPr/>
        </p:nvSpPr>
        <p:spPr>
          <a:xfrm>
            <a:off x="612648" y="1725628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对客观事物或别人的意思理解错了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但侧重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指错误地解释客观事实或别人的原意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多指故意地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误解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指理解得不正确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20_2#d835ff7f7?pid=746295d01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9308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20_3#d835ff7f7?pid=746295d01&amp;color=0,0,0&amp;vtp=1&amp;bbb=1"/>
          <p:cNvSpPr/>
          <p:nvPr/>
        </p:nvSpPr>
        <p:spPr>
          <a:xfrm>
            <a:off x="612648" y="3706828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这种解释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，完全背离了作者的本意。</a:t>
            </a:r>
            <a:endParaRPr lang="en-US" altLang="zh-CN" sz="100" dirty="0"/>
          </a:p>
        </p:txBody>
      </p:sp>
      <p:sp>
        <p:nvSpPr>
          <p:cNvPr id="8" name="QB_7_AN.21_1#d835ff7f7.blank?pid=746295d01&amp;color=0,0,0&amp;vpa=17&amp;vtp=1&amp;bbb=1"/>
          <p:cNvSpPr/>
          <p:nvPr/>
        </p:nvSpPr>
        <p:spPr>
          <a:xfrm>
            <a:off x="3162966" y="3668728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2_1#22e398523?sp=1&amp;pid=746295d01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曲学阿世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曲意逢迎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迎合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曲学阿世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指歪曲学术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指曲解经典的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原义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来迎合世俗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曲意逢迎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指违背自己的本心去迎合别人的意思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spc="-5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学者应该有独立精神，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要坚持学术原则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pic>
        <p:nvPicPr>
          <p:cNvPr id="3" name="QB_7_BD.22_1#22e398523?pid=746295d01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7_BD.22_2#22e398523?pid=746295d01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6122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AN.23_1#22e398523.blank?pid=746295d01&amp;color=0,0,0&amp;vpa=18&amp;vtp=1&amp;bbb=1"/>
          <p:cNvSpPr/>
          <p:nvPr/>
        </p:nvSpPr>
        <p:spPr>
          <a:xfrm>
            <a:off x="56521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曲学阿世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4df5ff3e2?sp=1&amp;pid=cd5fb8514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比喻顺着情势改变态度（多含贬义）。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用言论行动迎合众人，以博得好感或拥护。</a:t>
            </a:r>
            <a:endParaRPr lang="en-US" altLang="zh-CN" sz="2800" dirty="0"/>
          </a:p>
        </p:txBody>
      </p:sp>
      <p:sp>
        <p:nvSpPr>
          <p:cNvPr id="3" name="QB_6_AN.25_1#4df5ff3e2.blank?pid=cd5fb8514&amp;color=0,0,0&amp;vpa=19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顺风转舵</a:t>
            </a:r>
            <a:endParaRPr lang="en-US" altLang="zh-CN" sz="2800" dirty="0"/>
          </a:p>
        </p:txBody>
      </p:sp>
      <p:sp>
        <p:nvSpPr>
          <p:cNvPr id="4" name="QB_6_AN.26_1#4df5ff3e2.blank?pid=cd5fb8514&amp;color=0,0,0&amp;vpa=20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哗众取宠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0817e16f8?sp=1&amp;pid=cd5fb8514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语体转换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假如你要在给小学生讲作文时讲述这段话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请根据听众的特点在缩短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内容的基础上进行转换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的一句话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这句话虽然是两千年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以前讲的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现在仍应加以肯定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仍应承认这是发言著论写文章的一个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即是坚持真实性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现代所谓真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古代儒家谓之为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i="0" spc="-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spc="-50" dirty="0"/>
          </a:p>
        </p:txBody>
      </p:sp>
      <p:sp>
        <p:nvSpPr>
          <p:cNvPr id="3" name="QB_6_AN.28_1#0817e16f8.blank?pid=cd5fb8514&amp;color=0,0,0&amp;vpa=21&amp;vtp=1&amp;bbb=1&amp;hb=1"/>
          <p:cNvSpPr/>
          <p:nvPr/>
        </p:nvSpPr>
        <p:spPr>
          <a:xfrm>
            <a:off x="612648" y="4789556"/>
            <a:ext cx="10963656" cy="123748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示例）同学们，古人说的“修辞立其诚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在今天仍然值得我们肯定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，对我们的写作有帮助，它说的是我们写作时要诚实、真实、真诚。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29_1#0817e16f8?pid=cd5fb8514&amp;color=0,0,0&amp;vtp=1&amp;bt=1&amp;bbb=1&amp;hb=1"/>
          <p:cNvSpPr/>
          <p:nvPr/>
        </p:nvSpPr>
        <p:spPr>
          <a:xfrm>
            <a:off x="612648" y="468000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在给小学生讲作文时讲述这段话，要用叙述的方式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说出它的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核心要义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——“诚实、真实、真诚”，并且要选用合适的语体。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3fa9059a?pid=cd5fb8514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语体转换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语体转换是变换句式的一种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是指口语语体和书面语语体的转换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生动语言和平实语言的转换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3fa9059a?pid=cd5fb8514&amp;color=0,0,0&amp;vtp=1&amp;bt=1&amp;bbb=1&amp;hb=1"/>
          <p:cNvSpPr/>
          <p:nvPr/>
        </p:nvSpPr>
        <p:spPr>
          <a:xfrm>
            <a:off x="612648" y="46800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语体转换题答题步骤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明确题干要求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把握关键内容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弄清将哪种语体转换成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哪种语体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理解转换内容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进行同义转换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找出材料中涉及相关语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体转换的关键语句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按题干要求进行语体转换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并适当加以润色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替换原句内容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检查句意是否通顺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语体转换注意点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注意保持语意的一致性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注意符合语体色彩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注意对象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对象不同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采用的语体也就不同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f0845214?pid=42a47621e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0_1#b316b088c?sp=1&amp;pid=ff0845214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0_2#b316b088c?pid=ff0845214&amp;color=0,0,0&amp;tib=255,255,255&amp;vip=22#2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1097" y="1879346"/>
            <a:ext cx="7527921" cy="40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1_1#b316b088c.blank?pid=ff0845214&amp;color=0,0,0&amp;vpa=22&amp;vtp=1"/>
          <p:cNvSpPr/>
          <p:nvPr/>
        </p:nvSpPr>
        <p:spPr>
          <a:xfrm>
            <a:off x="5893080" y="1961619"/>
            <a:ext cx="3134577" cy="444271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修辞立其诚，就是要坚持真实性</a:t>
            </a:r>
            <a:endParaRPr lang="en-US" altLang="zh-CN" sz="2100" dirty="0"/>
          </a:p>
        </p:txBody>
      </p:sp>
      <p:sp>
        <p:nvSpPr>
          <p:cNvPr id="6" name="QB_6_AN.32_1#b316b088c.blank?pid=ff0845214&amp;color=0,0,0&amp;vpa=23&amp;vtp=1"/>
          <p:cNvSpPr/>
          <p:nvPr/>
        </p:nvSpPr>
        <p:spPr>
          <a:xfrm>
            <a:off x="5958898" y="2710297"/>
            <a:ext cx="3183941" cy="49363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“立其诚”的含义</a:t>
            </a:r>
            <a:endParaRPr lang="en-US" altLang="zh-CN" sz="2100" dirty="0"/>
          </a:p>
        </p:txBody>
      </p:sp>
      <p:sp>
        <p:nvSpPr>
          <p:cNvPr id="7" name="QB_6_AN.33_1#b316b088c.blank?pid=ff0845214&amp;color=0,0,0&amp;vpa=24&amp;vtp=1"/>
          <p:cNvSpPr/>
          <p:nvPr/>
        </p:nvSpPr>
        <p:spPr>
          <a:xfrm>
            <a:off x="6271533" y="3319112"/>
            <a:ext cx="1423312" cy="47718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认识世界</a:t>
            </a:r>
            <a:endParaRPr lang="en-US" altLang="zh-CN" sz="2100" dirty="0"/>
          </a:p>
        </p:txBody>
      </p:sp>
      <p:sp>
        <p:nvSpPr>
          <p:cNvPr id="8" name="QB_6_AN.34_1#b316b088c.blank?pid=ff0845214&amp;color=0,0,0&amp;vpa=25&amp;vtp=1"/>
          <p:cNvSpPr/>
          <p:nvPr/>
        </p:nvSpPr>
        <p:spPr>
          <a:xfrm>
            <a:off x="8147343" y="3319113"/>
            <a:ext cx="1077768" cy="460725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端正学风</a:t>
            </a:r>
            <a:endParaRPr lang="en-US" altLang="zh-CN" sz="2100" dirty="0"/>
          </a:p>
        </p:txBody>
      </p:sp>
      <p:sp>
        <p:nvSpPr>
          <p:cNvPr id="9" name="QB_6_AN.35_1#b316b088c.blank?pid=ff0845214&amp;color=0,0,0&amp;vpa=26&amp;vtp=1"/>
          <p:cNvSpPr/>
          <p:nvPr/>
        </p:nvSpPr>
        <p:spPr>
          <a:xfrm>
            <a:off x="5563990" y="3903247"/>
            <a:ext cx="2007446" cy="312635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社会现实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71ebce61c?pid=1cff1d3dd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71ebce61c?pid=1cff1d3dd&amp;color=0,0,0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理解文中关键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的内涵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了解文章的写作背景与作者的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把握文章的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论证思路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，探究文章在选择和运用材料方面的特点及其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证风格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分析论证方法。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揣摩文章蕴含的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人生智慧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，把握和领会文章的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思想内涵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及其秉持的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价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值观念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，体味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真”和“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的美好品格。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bae6ce726?sp=1&amp;pid=ff0845214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这个核心概念进行阐释,就“立其诚”的三层含义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到③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展开了深入的思考和阐述,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进而运用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,对“立其诚”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存在的问题进行了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强调做人要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具有深刻的现实意义。</a:t>
            </a:r>
            <a:endParaRPr lang="en-US" altLang="zh-CN" sz="2800" dirty="0"/>
          </a:p>
        </p:txBody>
      </p:sp>
      <p:sp>
        <p:nvSpPr>
          <p:cNvPr id="3" name="QB_6_AN.37_1#bae6ce726.blank?pid=ff0845214&amp;color=0,0,0&amp;vpa=27&amp;vtp=1"/>
          <p:cNvSpPr/>
          <p:nvPr/>
        </p:nvSpPr>
        <p:spPr>
          <a:xfrm>
            <a:off x="2913729" y="10852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endParaRPr lang="en-US" altLang="zh-CN" sz="2800" dirty="0"/>
          </a:p>
        </p:txBody>
      </p:sp>
      <p:sp>
        <p:nvSpPr>
          <p:cNvPr id="4" name="QB_6_AN.38_1#bae6ce726.blank?pid=ff0845214&amp;color=0,0,0&amp;vpa=28&amp;vtp=1&amp;bbb=1"/>
          <p:cNvSpPr/>
          <p:nvPr/>
        </p:nvSpPr>
        <p:spPr>
          <a:xfrm>
            <a:off x="978566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</a:t>
            </a:r>
            <a:endParaRPr lang="en-US" altLang="zh-CN" sz="2800" dirty="0"/>
          </a:p>
        </p:txBody>
      </p:sp>
      <p:sp>
        <p:nvSpPr>
          <p:cNvPr id="5" name="QB_6_AN.39_1#bae6ce726.blank?pid=ff0845214&amp;color=0,0,0&amp;vpa=29&amp;vtp=1&amp;bbb=1"/>
          <p:cNvSpPr/>
          <p:nvPr/>
        </p:nvSpPr>
        <p:spPr>
          <a:xfrm>
            <a:off x="2756567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</a:t>
            </a:r>
            <a:endParaRPr lang="en-US" altLang="zh-CN" sz="2800" dirty="0"/>
          </a:p>
        </p:txBody>
      </p:sp>
      <p:sp>
        <p:nvSpPr>
          <p:cNvPr id="6" name="QB_6_AN.40_1#bae6ce726.blank?pid=ff0845214&amp;color=0,0,0&amp;vpa=30&amp;vtp=1&amp;bbb=1"/>
          <p:cNvSpPr/>
          <p:nvPr/>
        </p:nvSpPr>
        <p:spPr>
          <a:xfrm>
            <a:off x="9690767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唯物主义</a:t>
            </a:r>
            <a:endParaRPr lang="en-US" altLang="zh-CN" sz="2800" dirty="0"/>
          </a:p>
        </p:txBody>
      </p:sp>
      <p:sp>
        <p:nvSpPr>
          <p:cNvPr id="7" name="QB_6_AN.41_1#bae6ce726.blank?pid=ff0845214&amp;color=0,0,0&amp;vpa=31&amp;vtp=1&amp;bbb=1"/>
          <p:cNvSpPr/>
          <p:nvPr/>
        </p:nvSpPr>
        <p:spPr>
          <a:xfrm>
            <a:off x="6360192" y="23806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分析和批判</a:t>
            </a:r>
            <a:endParaRPr lang="en-US" altLang="zh-CN" sz="2800" dirty="0"/>
          </a:p>
        </p:txBody>
      </p:sp>
      <p:sp>
        <p:nvSpPr>
          <p:cNvPr id="8" name="QB_6_AN.42_1#bae6ce726.blank?pid=ff0845214&amp;color=0,0,0&amp;vpa=32&amp;vtp=1&amp;bbb=1"/>
          <p:cNvSpPr/>
          <p:nvPr/>
        </p:nvSpPr>
        <p:spPr>
          <a:xfrm>
            <a:off x="622967" y="3028320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说真话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、讲实话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4dd06bf9.fixed?pid=24e0f8bd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64dd06bf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68a479d5?pid=64dd06bf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很多同学写出的文章不能打动人的一个重要原因就是没有真情实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。因为他们在写文章时习惯于东拼西凑，生编硬造。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，如何才能改变这种现状呢?古人说:“修辞立其诚。”“修辞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是修饰词句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，是写作。“立其诚”就是写文章要实在、诚实，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写真话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。由此看来，文章能打动人的第一要务就是要有真情实感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采撷生活中足以令人感动的事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，用朴实率真的文字加以表现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今天就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让我们一起学习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《修辞立其诚》。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a401502f?pid=64dd06bf9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分析文章内容·把握观点态度</a:t>
            </a:r>
            <a:endParaRPr lang="en-US" altLang="zh-CN" sz="3000" dirty="0"/>
          </a:p>
        </p:txBody>
      </p:sp>
      <p:sp>
        <p:nvSpPr>
          <p:cNvPr id="3" name="QB_6_BD.56_1#498d8752d?sp=1&amp;pid=5a401502f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“修辞立其诚”出自哪里？该如何解释？（6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498d8752d?sp=1&amp;pid=5a401502f&amp;color=0,0,0&amp;vtp=1&amp;bbb=1&amp;hb=1&amp;hla=1"/>
          <p:cNvSpPr/>
          <p:nvPr/>
        </p:nvSpPr>
        <p:spPr>
          <a:xfrm>
            <a:off x="612648" y="174302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1）“修辞立其诚”出自《易传·文言》。（1分）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2）“修辞”就是修饰言辞。“立诚”就是立我诚心。“诚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即为人处世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诚实”“真诚”。（2分）“修辞立其诚”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指文章修辞要服从于内容的真实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1分）在本文中，“修辞立其诚”指作文、为人都要说真话、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讲实话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表达自己的真情实感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，对自己的言辞切实承担责任。（2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4_1#778b94ffa?sp=1&amp;pid=5a401502f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作者秉持的价值观念是“诚”，并明确了“立其诚”的三层含义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，填写表格。（4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6" name="QB_6_BD.44_2#778b94ffa?colgroup=7,7,14&amp;pid=5a401502f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36224" cy="3478912"/>
        </p:xfrm>
        <a:graphic>
          <a:graphicData uri="http://schemas.openxmlformats.org/drawingml/2006/table">
            <a:tbl>
              <a:tblPr/>
              <a:tblGrid>
                <a:gridCol w="2734056"/>
                <a:gridCol w="2724912"/>
                <a:gridCol w="547725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立其诚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第一层含义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言辞或命题与客观实际的一致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第二层含义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 smtClean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第三层含义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表里一致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 smtClean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45_1#778b94ffa.blank?pid=5a401502f&amp;color=0,0,0&amp;vpa=33&amp;vtp=1&amp;bbb=1"/>
          <p:cNvSpPr/>
          <p:nvPr/>
        </p:nvSpPr>
        <p:spPr>
          <a:xfrm>
            <a:off x="3784623" y="2518002"/>
            <a:ext cx="16875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名实一致</a:t>
            </a:r>
            <a:endParaRPr lang="en-US" altLang="zh-CN" sz="2800" dirty="0"/>
          </a:p>
        </p:txBody>
      </p:sp>
      <p:sp>
        <p:nvSpPr>
          <p:cNvPr id="5" name="QB_6_AN.46_1#778b94ffa.blank?pid=5a401502f&amp;color=0,0,0&amp;vpa=34&amp;vtp=1&amp;bbb=1"/>
          <p:cNvSpPr/>
          <p:nvPr/>
        </p:nvSpPr>
        <p:spPr>
          <a:xfrm>
            <a:off x="3784623" y="3387730"/>
            <a:ext cx="16875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言行一致</a:t>
            </a:r>
            <a:endParaRPr lang="en-US" altLang="zh-CN" sz="2800" dirty="0"/>
          </a:p>
        </p:txBody>
      </p:sp>
      <p:sp>
        <p:nvSpPr>
          <p:cNvPr id="6" name="QB_6_AN.47_1#778b94ffa.blank?pid=5a401502f&amp;color=0,0,0&amp;vpa=35&amp;vtp=1&amp;bbb=1&amp;hb=1"/>
          <p:cNvSpPr/>
          <p:nvPr/>
        </p:nvSpPr>
        <p:spPr>
          <a:xfrm>
            <a:off x="6143616" y="3120395"/>
            <a:ext cx="53502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理论与实践一致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思想与行动一致</a:t>
            </a:r>
            <a:endParaRPr lang="en-US" altLang="zh-CN" sz="2800" dirty="0"/>
          </a:p>
        </p:txBody>
      </p:sp>
      <p:sp>
        <p:nvSpPr>
          <p:cNvPr id="7" name="QB_6_AN.48_1#778b94ffa.blank?pid=5a401502f&amp;color=0,0,0&amp;vpa=36&amp;vtp=1&amp;bbb=1&amp;hb=1"/>
          <p:cNvSpPr/>
          <p:nvPr/>
        </p:nvSpPr>
        <p:spPr>
          <a:xfrm>
            <a:off x="6143616" y="4241615"/>
            <a:ext cx="535025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口中所说的与心中所想的应该一致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0b4d53ee1?sp=1&amp;pid=5a401502f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“修辞立其诚”最起码的要求是什么？怎样才能做到这一点？（4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0b4d53ee1?sp=1&amp;pid=5a401502f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1）文中强调，把自己的真实见解表达出来，应是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”的起码要求。（2分）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2）人们常常把真实的思想感情隐藏起来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这是由复杂的不正常的社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会关系造成的人心的扭曲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，这种人心的扭曲必须改变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而改变的方法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就是说真话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、讲实话。（2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270441498?sp=1&amp;pid=5a401502f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文章倒数第三段引用《汉书·儒林传》中的话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表明了作者怎样的观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270441498?sp=1&amp;pid=5a401502f&amp;color=0,0,0&amp;mp=1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作者反对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“曲学阿世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指明这种做法违反了追求真理的学术宗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，（2分）说明“修辞立其诚”应是端正学风的首要准则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号召大家在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今天应强调社会主义的基本原则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b4a04e56?pid=64dd06bf9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分析论证思路·赏析论证特点</a:t>
            </a:r>
            <a:endParaRPr lang="en-US" altLang="zh-CN" sz="3000" dirty="0"/>
          </a:p>
        </p:txBody>
      </p:sp>
      <p:sp>
        <p:nvSpPr>
          <p:cNvPr id="3" name="QB_6_BD.56_1#57b97d8ca?sp=1&amp;pid=5b4a04e56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作者围绕“立其诚”展开论证，请简要分析文章的论证思路。（6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57b97d8ca?sp=1&amp;pid=5b4a04e56&amp;color=0,0,0&amp;vtp=1&amp;bbb=1&amp;hb=1&amp;hla=1"/>
          <p:cNvSpPr/>
          <p:nvPr/>
        </p:nvSpPr>
        <p:spPr>
          <a:xfrm>
            <a:off x="612648" y="174302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文章首先指出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“修辞立其诚”出自《易传·文言》，引出“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立其诚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的含义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，并从三个方面进行解释。（2分）然后论述了“修辞立其诚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，指出“发挥主体性，应以认识的客观性为前提”，同时强调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立其诚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”也包含端正学风的问题。（2分）最后指出应该怎么做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修辞立其诚”是一个唯物主义的原则，要坚持唯物主义，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总结全文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2c1d752d5?sp=1&amp;pid=5b4a04e56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概括分析文章在论证上的特点。（4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7_1#2c1d752d5?sp=1&amp;pid=5b4a04e56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采用层进式论证结构，大致遵循“立其诚”“是什么—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”的思路；中间也有并列式的结构，如“立其诚”的三层含义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多处运用道理论证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，文中引用了《易传·文言》《管子·心术上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·儒林传》等传统经典著作中的语句，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有力地证明了论点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3bba1156?pid=5b4a04e5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并列式结构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并列式结构是典型的横式结构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即先提出总论点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然后并列地从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几个方面分别对总论点加以论述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并列式结构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用两个或两个以上具有并列关系的分论点分层论述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从不同角度和层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面对中心论点进行论证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运用并列式结构要注意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4e0f8bd3.fixed?pid=1cff1d3dd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科学与文化论著研习——理论的价值</a:t>
            </a:r>
            <a:endParaRPr lang="en-US" altLang="zh-CN" sz="4000" dirty="0"/>
          </a:p>
        </p:txBody>
      </p:sp>
      <p:sp>
        <p:nvSpPr>
          <p:cNvPr id="3" name="C_3#24e0f8bd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24e0f8bd3.fixed?pid=1cff1d3dd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第4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修辞立其诚</a:t>
                </a:r>
                <a:r>
                  <a:rPr lang="en-US" altLang="zh-CN" sz="3200" b="0" i="0" smtClean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怜悯是人的天性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24e0f8bd3.fixed?pid=1cff1d3dd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3_BD#24e0f8bd3.fixed?pid=1cff1d3dd&amp;color=0,173,163&amp;vtp=1&amp;bbb=1"/>
              <p:cNvSpPr/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200" b="0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修辞立其诚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5" name="C_3_BD#24e0f8bd3.fixed?pid=1cff1d3dd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4142232"/>
                <a:ext cx="10981944" cy="1019048"/>
              </a:xfrm>
              <a:prstGeom prst="rect">
                <a:avLst/>
              </a:prstGeom>
              <a:blipFill rotWithShape="1">
                <a:blip r:embed="rId2"/>
                <a:stretch>
                  <a:fillRect l="-2" t="-1757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3bba1156?pid=5b4a04e56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在论证时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几个层次之间的关系是平行的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分别从几个侧面来证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明观点的正确性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分论点一般不少于两个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分论点不能重复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分论点一般位于每段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的开头或单独成段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分论点的语言要精练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每个分论点的字数应大致相同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结构也应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分论点的表述要尽量紧扣中心论点的关键内容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cd19529b?pid=64dd06bf9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品味文章语言·赏析语言特色</a:t>
            </a:r>
            <a:endParaRPr lang="en-US" altLang="zh-CN" sz="3000" dirty="0"/>
          </a:p>
        </p:txBody>
      </p:sp>
      <p:sp>
        <p:nvSpPr>
          <p:cNvPr id="3" name="QB_6_BD.56_1#debf0457c?sp=1&amp;pid=8cd19529b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《修辞立其诚》谈论的是一个比较抽象的理论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但读起来并无晦涩艰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深之感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，请从语言表达的角度进行赏析。（4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6_BD.56_2#debf0457c?sp=1&amp;pid=8cd19529b&amp;color=0,0,0&amp;vtp=1&amp;bbb=1&amp;hb=1&amp;hltap=1"/>
          <p:cNvSpPr/>
          <p:nvPr/>
        </p:nvSpPr>
        <p:spPr>
          <a:xfrm>
            <a:off x="612648" y="2458032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6_AN.57_1#debf0457c?sp=1&amp;pid=8cd19529b&amp;color=0,0,0&amp;vtp=1&amp;bbb=1&amp;hb=1&amp;hla=1"/>
          <p:cNvSpPr/>
          <p:nvPr/>
        </p:nvSpPr>
        <p:spPr>
          <a:xfrm>
            <a:off x="612648" y="2432632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文章语言平实，文风质朴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除因论证的需要而引用典籍史料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，作者的论述语言十分平实朴素，毫无艰涩之感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说理时娓娓道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，拉近了与读者的距离，符合大众的阅读和认知习惯。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作者往往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在引用古籍文献之后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，紧跟着对文献进行通俗易懂的解释说明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理深入浅出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，便于读者理解。（每点2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a8f08273?pid=64dd06bf9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56_1#22a1f50b7?sp=1&amp;pid=ca8f08273&amp;color=0,0,0&amp;vtp=1&amp;bbb=1&amp;hb=1&amp;hltap=1"/>
          <p:cNvSpPr/>
          <p:nvPr/>
        </p:nvSpPr>
        <p:spPr>
          <a:xfrm>
            <a:off x="612648" y="95402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古人曾说：“为人要直，为文要曲。”而《修辞立其诚》强调作文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人都要说真话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、讲实话。二者在为文的要求方面是否矛盾？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7_1#22a1f50b7?sp=1&amp;pid=ca8f08273&amp;color=0,0,0&amp;vtp=1&amp;bbb=1&amp;hb=1&amp;hla=1"/>
          <p:cNvSpPr/>
          <p:nvPr/>
        </p:nvSpPr>
        <p:spPr>
          <a:xfrm>
            <a:off x="612648" y="2682304"/>
            <a:ext cx="10963656" cy="350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示例1）不矛盾。（2分）“为文要曲”中的“曲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侧重指文章的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外在形式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，如在构思、选材、立意、语言等方面曲折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谋篇布局不单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，立意含蓄，善用曲笔，等等。而《修辞立其诚》强调作文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都要说真话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、讲实话，侧重指文章的内容要真实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要表达自己的真实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。形式是为内容服务的，“曲”的形式有时反而会更有助于表达“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的内容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_1#22a1f50b7?sp=1&amp;pid=ca8f08273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6_1#22a1f50b7?sp=1&amp;pid=ca8f08273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示例2）矛盾。（2分）人们常说“文如其人”“言为心声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文章有时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候能如实地反映一个人的内心想法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、品德修养。一个正直的人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文章会充满浩然之气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；一个虚伪的人，他的文章会假话连篇。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为文要曲”和强调作文、为人都要说真话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讲实话在某种程度上是矛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盾的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42a47621e?lid=42a47621e&amp;cid=42a47621e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42a47621e?lid=42a47621e&amp;cid=42a47621e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42a47621e?lid=64dd06bf9&amp;cid=64dd06bf9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42a47621e?lid=64dd06bf9&amp;cid=64dd06bf9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2a47621e.fixed?pid=24e0f8bd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42a47621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7f12815?pid=42a47621e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03cc17000?htil=1&amp;pid=d57f1281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4141" y="1195850"/>
            <a:ext cx="1947672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03cc17000?htil=1&amp;pid=d57f12815&amp;color=0,0,0&amp;vtp=1&amp;bbb=1&amp;hb=1&amp;hs=1"/>
          <p:cNvSpPr/>
          <p:nvPr/>
        </p:nvSpPr>
        <p:spPr>
          <a:xfrm>
            <a:off x="612648" y="1159274"/>
            <a:ext cx="8887968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张岱年（1909—2004），河北献县人，哲学家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学史家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。1933年毕业于北平师范大学教育系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曾任教于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清华大学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。1952年，任北京大学教授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后又任中国社会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科学院哲学研究所兼职研究员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中国哲学史学会会长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名誉会长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。张岱年长期致力中国哲学史研究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后又从事</a:t>
            </a:r>
            <a:endParaRPr lang="en-US" altLang="zh-CN" sz="2800" dirty="0"/>
          </a:p>
        </p:txBody>
      </p:sp>
      <p:sp>
        <p:nvSpPr>
          <p:cNvPr id="5" name="P_6_BD#03cc17000?htil=1&amp;pid=d57f12815&amp;color=0,0,0&amp;vtp=1&amp;bbb=1&amp;hb=1&amp;hs=1"/>
          <p:cNvSpPr/>
          <p:nvPr/>
        </p:nvSpPr>
        <p:spPr>
          <a:xfrm>
            <a:off x="611994" y="4288547"/>
            <a:ext cx="1096801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文化哲学的研究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。他治学严谨，尤重文德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其学术研究主要分为三个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：一是中国哲学史的研究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二是哲学理论问题的研究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三是文化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问题的研究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在不同的时期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，各有侧重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3cc17000?htil=2&amp;pid=d57f12815&amp;color=0,0,0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代表作品：《中国哲学大纲》《中国唯物主义思想简史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古典哲学中若干基本概念的起源与演变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》《中国哲学史史料学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国哲学发微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》《真与善的探索》《求真集》《文化与哲学》等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张岱年全集》（八卷本）行世。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3093020?pid=42a47621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5b14e8782?pid=2f3093020&amp;color=0,0,0&amp;vtp=1&amp;bbb=1&amp;h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本文写于1992年，当时中国的市场经济蓬勃发展，人心浮动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会风气渐趋浮躁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，一些学者、文人也受到这种社会风气的影响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急功近利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，言辞浮夸。有感于此，张岱年写了《修辞立其诚》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以表达自己的真实情感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c1ccbbf?pid=42a47621e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d8192d55d?pid=91c1ccbbf&amp;color=0,0,0&amp;vtp=1&amp;bbb=1&amp;hb=1"/>
          <p:cNvSpPr/>
          <p:nvPr/>
        </p:nvSpPr>
        <p:spPr>
          <a:xfrm>
            <a:off x="612648" y="1094190"/>
            <a:ext cx="10963656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学术论文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：学术论文是某一学术课题在实验性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理论性或预测性上具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有新的科学研究成果或创新见解和知识的科学记录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或是某种已知原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理应用于实际取得新进展的科学总结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是对某个科学领域中的学术问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题进行研究后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，表述科学研究成果的理论文章。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：按研究的学科，可分为自然科学论文和社会科学论文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，可分为理论研究论文和应用研究论文；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按写作的目的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可分为交流性论文和考核性论文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：科学性、创造性、理论性、学术性。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6890</Words>
  <Application>WPS 演示</Application>
  <PresentationFormat>宽屏</PresentationFormat>
  <Paragraphs>391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2025-04-01T06:16:00Z</dcterms:created>
  <dcterms:modified xsi:type="dcterms:W3CDTF">2025-09-02T09:16:19Z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EBB3742A34324DCAAE55312FF946CD31_12</vt:lpwstr>
  </property>
  <property fmtid="{D5CDD505-2E9C-101B-9397-08002B2CF9AE}" pid="3" name="KSOProductBuildVer">
    <vt:lpwstr>2052-12.1.0.22529</vt:lpwstr>
  </property>
</Properties>
</file>